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TT Lakes Neue Bold" charset="1" panose="02010001040000080307"/>
      <p:regular r:id="rId14"/>
    </p:embeddedFont>
    <p:embeddedFont>
      <p:font typeface="TT Lakes Neue" charset="1" panose="02010001040000080307"/>
      <p:regular r:id="rId15"/>
    </p:embeddedFont>
    <p:embeddedFont>
      <p:font typeface="Raleway" charset="1" panose="00000000000000000000"/>
      <p:regular r:id="rId16"/>
    </p:embeddedFont>
    <p:embeddedFont>
      <p:font typeface="Canva Sans Bold" charset="1" panose="020B0803030501040103"/>
      <p:regular r:id="rId17"/>
    </p:embeddedFont>
    <p:embeddedFont>
      <p:font typeface="Canva Sans" charset="1" panose="020B0503030501040103"/>
      <p:regular r:id="rId18"/>
    </p:embeddedFont>
    <p:embeddedFont>
      <p:font typeface="Raleway Bold" charset="1" panose="00000000000000000000"/>
      <p:regular r:id="rId19"/>
    </p:embeddedFont>
    <p:embeddedFont>
      <p:font typeface="Raleway Semi-Bold" charset="1" panose="000000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jpe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jpe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13" Target="../media/image19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7.png" Type="http://schemas.openxmlformats.org/officeDocument/2006/relationships/image"/><Relationship Id="rId5" Target="../media/image20.jpeg" Type="http://schemas.openxmlformats.org/officeDocument/2006/relationships/image"/><Relationship Id="rId6" Target="../media/VAGmC4DqE8A.mp4" Type="http://schemas.openxmlformats.org/officeDocument/2006/relationships/video"/><Relationship Id="rId7" Target="../media/VAGmC4DqE8A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471022"/>
            <a:ext cx="5126886" cy="5033670"/>
          </a:xfrm>
          <a:custGeom>
            <a:avLst/>
            <a:gdLst/>
            <a:ahLst/>
            <a:cxnLst/>
            <a:rect r="r" b="b" t="t" l="l"/>
            <a:pathLst>
              <a:path h="5033670" w="5126886">
                <a:moveTo>
                  <a:pt x="0" y="0"/>
                </a:moveTo>
                <a:lnTo>
                  <a:pt x="5126886" y="0"/>
                </a:lnTo>
                <a:lnTo>
                  <a:pt x="5126886" y="5033670"/>
                </a:lnTo>
                <a:lnTo>
                  <a:pt x="0" y="5033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7568" y="8731786"/>
            <a:ext cx="742265" cy="742265"/>
          </a:xfrm>
          <a:custGeom>
            <a:avLst/>
            <a:gdLst/>
            <a:ahLst/>
            <a:cxnLst/>
            <a:rect r="r" b="b" t="t" l="l"/>
            <a:pathLst>
              <a:path h="742265" w="742265">
                <a:moveTo>
                  <a:pt x="0" y="0"/>
                </a:moveTo>
                <a:lnTo>
                  <a:pt x="742264" y="0"/>
                </a:lnTo>
                <a:lnTo>
                  <a:pt x="742264" y="742265"/>
                </a:lnTo>
                <a:lnTo>
                  <a:pt x="0" y="7422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39324" y="8775478"/>
            <a:ext cx="4416262" cy="698572"/>
          </a:xfrm>
          <a:custGeom>
            <a:avLst/>
            <a:gdLst/>
            <a:ahLst/>
            <a:cxnLst/>
            <a:rect r="r" b="b" t="t" l="l"/>
            <a:pathLst>
              <a:path h="698572" w="4416262">
                <a:moveTo>
                  <a:pt x="0" y="0"/>
                </a:moveTo>
                <a:lnTo>
                  <a:pt x="4416262" y="0"/>
                </a:lnTo>
                <a:lnTo>
                  <a:pt x="4416262" y="698573"/>
                </a:lnTo>
                <a:lnTo>
                  <a:pt x="0" y="6985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430"/>
            <a:ext cx="18288000" cy="2122260"/>
          </a:xfrm>
          <a:custGeom>
            <a:avLst/>
            <a:gdLst/>
            <a:ahLst/>
            <a:cxnLst/>
            <a:rect r="r" b="b" t="t" l="l"/>
            <a:pathLst>
              <a:path h="2122260" w="18288000">
                <a:moveTo>
                  <a:pt x="0" y="0"/>
                </a:moveTo>
                <a:lnTo>
                  <a:pt x="18288000" y="0"/>
                </a:lnTo>
                <a:lnTo>
                  <a:pt x="18288000" y="2122260"/>
                </a:lnTo>
                <a:lnTo>
                  <a:pt x="0" y="21222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959" t="-51623" r="-2959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68234" y="2282337"/>
            <a:ext cx="2621196" cy="930635"/>
          </a:xfrm>
          <a:custGeom>
            <a:avLst/>
            <a:gdLst/>
            <a:ahLst/>
            <a:cxnLst/>
            <a:rect r="r" b="b" t="t" l="l"/>
            <a:pathLst>
              <a:path h="930635" w="2621196">
                <a:moveTo>
                  <a:pt x="0" y="0"/>
                </a:moveTo>
                <a:lnTo>
                  <a:pt x="2621196" y="0"/>
                </a:lnTo>
                <a:lnTo>
                  <a:pt x="2621196" y="930634"/>
                </a:lnTo>
                <a:lnTo>
                  <a:pt x="0" y="9306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058354" y="4037915"/>
            <a:ext cx="6009341" cy="210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162"/>
              </a:lnSpc>
              <a:spcBef>
                <a:spcPct val="0"/>
              </a:spcBef>
            </a:pPr>
            <a:r>
              <a:rPr lang="en-US" b="true" sz="15248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RVIS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88961" y="4037915"/>
            <a:ext cx="3323186" cy="210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162"/>
              </a:lnSpc>
              <a:spcBef>
                <a:spcPct val="0"/>
              </a:spcBef>
            </a:pPr>
            <a:r>
              <a:rPr lang="en-US" b="true" sz="15248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JA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82763" y="8995008"/>
            <a:ext cx="3129384" cy="263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www.jarvis.com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83071" y="6185450"/>
            <a:ext cx="8754036" cy="501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3"/>
              </a:lnSpc>
              <a:spcBef>
                <a:spcPct val="0"/>
              </a:spcBef>
            </a:pPr>
            <a:r>
              <a:rPr lang="en-US" sz="3550">
                <a:solidFill>
                  <a:srgbClr val="FEFEFE"/>
                </a:solidFill>
                <a:latin typeface="Raleway"/>
                <a:ea typeface="Raleway"/>
                <a:cs typeface="Raleway"/>
                <a:sym typeface="Raleway"/>
              </a:rPr>
              <a:t>Job AI Ready Virtual Interview System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79620" y="7711291"/>
            <a:ext cx="8349854" cy="1762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FEFE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Developed By : </a:t>
            </a:r>
            <a:r>
              <a:rPr lang="en-US" sz="3399">
                <a:solidFill>
                  <a:srgbClr val="5CE1E6"/>
                </a:solidFill>
                <a:latin typeface="Canva Sans"/>
                <a:ea typeface="Canva Sans"/>
                <a:cs typeface="Canva Sans"/>
                <a:sym typeface="Canva Sans"/>
              </a:rPr>
              <a:t>Manish Jangid</a:t>
            </a:r>
          </a:p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FEFE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Organization : </a:t>
            </a:r>
            <a:r>
              <a:rPr lang="en-US" sz="3399">
                <a:solidFill>
                  <a:srgbClr val="5CE1E6"/>
                </a:solidFill>
                <a:latin typeface="Canva Sans"/>
                <a:ea typeface="Canva Sans"/>
                <a:cs typeface="Canva Sans"/>
                <a:sym typeface="Canva Sans"/>
              </a:rPr>
              <a:t>NeoSoft Services</a:t>
            </a:r>
          </a:p>
          <a:p>
            <a:pPr algn="ctr">
              <a:lnSpc>
                <a:spcPts val="4620"/>
              </a:lnSpc>
            </a:pPr>
            <a:r>
              <a:rPr lang="en-US" sz="3300" b="true">
                <a:solidFill>
                  <a:srgbClr val="FEFE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Mentor : </a:t>
            </a:r>
            <a:r>
              <a:rPr lang="en-US" sz="3300">
                <a:solidFill>
                  <a:srgbClr val="5CE1E6"/>
                </a:solidFill>
                <a:latin typeface="Canva Sans"/>
                <a:ea typeface="Canva Sans"/>
                <a:cs typeface="Canva Sans"/>
                <a:sym typeface="Canva Sans"/>
              </a:rPr>
              <a:t>Ms. Kalyani Sahastrabuddhe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21247"/>
            <a:ext cx="17667468" cy="9765753"/>
          </a:xfrm>
          <a:custGeom>
            <a:avLst/>
            <a:gdLst/>
            <a:ahLst/>
            <a:cxnLst/>
            <a:rect r="r" b="b" t="t" l="l"/>
            <a:pathLst>
              <a:path h="9765753" w="17667468">
                <a:moveTo>
                  <a:pt x="0" y="0"/>
                </a:moveTo>
                <a:lnTo>
                  <a:pt x="17667468" y="0"/>
                </a:lnTo>
                <a:lnTo>
                  <a:pt x="17667468" y="9765753"/>
                </a:lnTo>
                <a:lnTo>
                  <a:pt x="0" y="97657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337" r="-3512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5813" y="425145"/>
            <a:ext cx="17532187" cy="9861855"/>
          </a:xfrm>
          <a:custGeom>
            <a:avLst/>
            <a:gdLst/>
            <a:ahLst/>
            <a:cxnLst/>
            <a:rect r="r" b="b" t="t" l="l"/>
            <a:pathLst>
              <a:path h="9861855" w="17532187">
                <a:moveTo>
                  <a:pt x="0" y="0"/>
                </a:moveTo>
                <a:lnTo>
                  <a:pt x="17532187" y="0"/>
                </a:lnTo>
                <a:lnTo>
                  <a:pt x="17532187" y="9861855"/>
                </a:lnTo>
                <a:lnTo>
                  <a:pt x="0" y="98618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09488" y="2807984"/>
            <a:ext cx="887220" cy="871089"/>
          </a:xfrm>
          <a:custGeom>
            <a:avLst/>
            <a:gdLst/>
            <a:ahLst/>
            <a:cxnLst/>
            <a:rect r="r" b="b" t="t" l="l"/>
            <a:pathLst>
              <a:path h="871089" w="887220">
                <a:moveTo>
                  <a:pt x="0" y="0"/>
                </a:moveTo>
                <a:lnTo>
                  <a:pt x="887221" y="0"/>
                </a:lnTo>
                <a:lnTo>
                  <a:pt x="887221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687493" y="4654986"/>
            <a:ext cx="4146166" cy="6629044"/>
          </a:xfrm>
          <a:custGeom>
            <a:avLst/>
            <a:gdLst/>
            <a:ahLst/>
            <a:cxnLst/>
            <a:rect r="r" b="b" t="t" l="l"/>
            <a:pathLst>
              <a:path h="6629044" w="4146166">
                <a:moveTo>
                  <a:pt x="0" y="0"/>
                </a:moveTo>
                <a:lnTo>
                  <a:pt x="4146166" y="0"/>
                </a:lnTo>
                <a:lnTo>
                  <a:pt x="4146166" y="6629044"/>
                </a:lnTo>
                <a:lnTo>
                  <a:pt x="0" y="66290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37391" y="6133978"/>
            <a:ext cx="5246370" cy="3454914"/>
            <a:chOff x="0" y="0"/>
            <a:chExt cx="812800" cy="53525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535257"/>
            </a:xfrm>
            <a:custGeom>
              <a:avLst/>
              <a:gdLst/>
              <a:ahLst/>
              <a:cxnLst/>
              <a:rect r="r" b="b" t="t" l="l"/>
              <a:pathLst>
                <a:path h="535257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535257"/>
                  </a:lnTo>
                  <a:lnTo>
                    <a:pt x="0" y="535257"/>
                  </a:lnTo>
                  <a:close/>
                </a:path>
              </a:pathLst>
            </a:custGeom>
            <a:blipFill>
              <a:blip r:embed="rId6"/>
              <a:stretch>
                <a:fillRect l="0" t="-25926" r="0" b="-25926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9509488" y="4830201"/>
            <a:ext cx="887220" cy="871089"/>
          </a:xfrm>
          <a:custGeom>
            <a:avLst/>
            <a:gdLst/>
            <a:ahLst/>
            <a:cxnLst/>
            <a:rect r="r" b="b" t="t" l="l"/>
            <a:pathLst>
              <a:path h="871089" w="887220">
                <a:moveTo>
                  <a:pt x="0" y="0"/>
                </a:moveTo>
                <a:lnTo>
                  <a:pt x="887221" y="0"/>
                </a:lnTo>
                <a:lnTo>
                  <a:pt x="887221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09488" y="6852417"/>
            <a:ext cx="887220" cy="871089"/>
          </a:xfrm>
          <a:custGeom>
            <a:avLst/>
            <a:gdLst/>
            <a:ahLst/>
            <a:cxnLst/>
            <a:rect r="r" b="b" t="t" l="l"/>
            <a:pathLst>
              <a:path h="871089" w="887220">
                <a:moveTo>
                  <a:pt x="0" y="0"/>
                </a:moveTo>
                <a:lnTo>
                  <a:pt x="887221" y="0"/>
                </a:lnTo>
                <a:lnTo>
                  <a:pt x="887221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605195" y="9160384"/>
            <a:ext cx="4416262" cy="698572"/>
          </a:xfrm>
          <a:custGeom>
            <a:avLst/>
            <a:gdLst/>
            <a:ahLst/>
            <a:cxnLst/>
            <a:rect r="r" b="b" t="t" l="l"/>
            <a:pathLst>
              <a:path h="698572" w="4416262">
                <a:moveTo>
                  <a:pt x="0" y="0"/>
                </a:moveTo>
                <a:lnTo>
                  <a:pt x="4416262" y="0"/>
                </a:lnTo>
                <a:lnTo>
                  <a:pt x="4416262" y="698573"/>
                </a:lnTo>
                <a:lnTo>
                  <a:pt x="0" y="6985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428710" y="259997"/>
            <a:ext cx="2621196" cy="930635"/>
          </a:xfrm>
          <a:custGeom>
            <a:avLst/>
            <a:gdLst/>
            <a:ahLst/>
            <a:cxnLst/>
            <a:rect r="r" b="b" t="t" l="l"/>
            <a:pathLst>
              <a:path h="930635" w="2621196">
                <a:moveTo>
                  <a:pt x="0" y="0"/>
                </a:moveTo>
                <a:lnTo>
                  <a:pt x="2621195" y="0"/>
                </a:lnTo>
                <a:lnTo>
                  <a:pt x="2621195" y="930635"/>
                </a:lnTo>
                <a:lnTo>
                  <a:pt x="0" y="9306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443948" y="559906"/>
            <a:ext cx="6436672" cy="468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0"/>
              </a:lnSpc>
              <a:spcBef>
                <a:spcPct val="0"/>
              </a:spcBef>
            </a:pPr>
            <a:r>
              <a:rPr lang="en-US" b="true" sz="333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STATEMENT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09360" y="559906"/>
            <a:ext cx="5702432" cy="468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0"/>
              </a:lnSpc>
              <a:spcBef>
                <a:spcPct val="0"/>
              </a:spcBef>
            </a:pPr>
            <a:r>
              <a:rPr lang="en-US" b="true" sz="333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PROBLEM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53098" y="3126170"/>
            <a:ext cx="283352" cy="263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1.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59749" y="3116645"/>
            <a:ext cx="3811192" cy="304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1"/>
              </a:lnSpc>
              <a:spcBef>
                <a:spcPct val="0"/>
              </a:spcBef>
            </a:pPr>
            <a:r>
              <a:rPr lang="en-US" b="true" sz="2133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ROLE  BASED QUESTIONS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59749" y="3698123"/>
            <a:ext cx="6377190" cy="846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1"/>
              </a:lnSpc>
              <a:spcBef>
                <a:spcPct val="0"/>
              </a:spcBef>
            </a:pPr>
            <a:r>
              <a:rPr lang="en-US" b="true" sz="2058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The AI will generate will generate the questions based on the job title, description and the experience of the user.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53098" y="5148387"/>
            <a:ext cx="283352" cy="263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2.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659749" y="5138862"/>
            <a:ext cx="4955189" cy="304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1"/>
              </a:lnSpc>
              <a:spcBef>
                <a:spcPct val="0"/>
              </a:spcBef>
            </a:pPr>
            <a:r>
              <a:rPr lang="en-US" b="true" sz="2133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SPEECH &amp; VIDEO RECOGNITION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659749" y="5720340"/>
            <a:ext cx="6377190" cy="112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1"/>
              </a:lnSpc>
              <a:spcBef>
                <a:spcPct val="0"/>
              </a:spcBef>
            </a:pPr>
            <a:r>
              <a:rPr lang="en-US" b="true" sz="2058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The user  can record the answer of each question by voice &amp; video input  using react speech-to-text hook library, MediaRecorder API, and react-webcam.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53098" y="7170604"/>
            <a:ext cx="283352" cy="263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3.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659749" y="7161079"/>
            <a:ext cx="3811192" cy="304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1"/>
              </a:lnSpc>
              <a:spcBef>
                <a:spcPct val="0"/>
              </a:spcBef>
            </a:pPr>
            <a:r>
              <a:rPr lang="en-US" b="true" sz="2133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REAL TIME FEEDBACK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659749" y="7742556"/>
            <a:ext cx="6377190" cy="846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1"/>
              </a:lnSpc>
              <a:spcBef>
                <a:spcPct val="0"/>
              </a:spcBef>
            </a:pPr>
            <a:r>
              <a:rPr lang="en-US" b="true" sz="2058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The AI analyzes the user answer and give back the expected answer, need of improvement and rating of each question in the feedback Report.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48634" y="9379914"/>
            <a:ext cx="3129384" cy="263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www.jarvis.com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72301" y="1286058"/>
            <a:ext cx="9708320" cy="1417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Students often experience anxiety, a lack of confidence, and difficulty crafting  structured responses during interviews.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3055803"/>
            <a:ext cx="3001667" cy="468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0"/>
              </a:lnSpc>
              <a:spcBef>
                <a:spcPct val="0"/>
              </a:spcBef>
            </a:pPr>
            <a:r>
              <a:rPr lang="en-US" b="true" sz="333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TECHNICAL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030367" y="3028181"/>
            <a:ext cx="6436672" cy="468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0"/>
              </a:lnSpc>
              <a:spcBef>
                <a:spcPct val="0"/>
              </a:spcBef>
            </a:pPr>
            <a:r>
              <a:rPr lang="en-US" b="true" sz="333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STACK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2301" y="3605921"/>
            <a:ext cx="8750712" cy="181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Frontend : Next.Js, Tailwind CSS, ShadCN  UI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Backend :Drizzle ORM, Neon DB, Postgresql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Authentication : Clerk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Libraries :React Text-to-Speech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000097" y="1325302"/>
            <a:ext cx="5702432" cy="468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0"/>
              </a:lnSpc>
              <a:spcBef>
                <a:spcPct val="0"/>
              </a:spcBef>
            </a:pPr>
            <a:r>
              <a:rPr lang="en-US" b="true" sz="333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SCOPE OF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565345" y="1927446"/>
            <a:ext cx="6436672" cy="468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0"/>
              </a:lnSpc>
              <a:spcBef>
                <a:spcPct val="0"/>
              </a:spcBef>
            </a:pPr>
            <a:r>
              <a:rPr lang="en-US" b="true" sz="333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WORK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257406" y="575387"/>
            <a:ext cx="377296" cy="377296"/>
          </a:xfrm>
          <a:custGeom>
            <a:avLst/>
            <a:gdLst/>
            <a:ahLst/>
            <a:cxnLst/>
            <a:rect r="r" b="b" t="t" l="l"/>
            <a:pathLst>
              <a:path h="377296" w="377296">
                <a:moveTo>
                  <a:pt x="0" y="0"/>
                </a:moveTo>
                <a:lnTo>
                  <a:pt x="377296" y="0"/>
                </a:lnTo>
                <a:lnTo>
                  <a:pt x="377296" y="377296"/>
                </a:lnTo>
                <a:lnTo>
                  <a:pt x="0" y="3772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1267188" y="1247958"/>
            <a:ext cx="546138" cy="546138"/>
          </a:xfrm>
          <a:custGeom>
            <a:avLst/>
            <a:gdLst/>
            <a:ahLst/>
            <a:cxnLst/>
            <a:rect r="r" b="b" t="t" l="l"/>
            <a:pathLst>
              <a:path h="546138" w="546138">
                <a:moveTo>
                  <a:pt x="0" y="0"/>
                </a:moveTo>
                <a:lnTo>
                  <a:pt x="546138" y="0"/>
                </a:lnTo>
                <a:lnTo>
                  <a:pt x="546138" y="546138"/>
                </a:lnTo>
                <a:lnTo>
                  <a:pt x="0" y="5461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288076" y="3090255"/>
            <a:ext cx="434342" cy="434342"/>
          </a:xfrm>
          <a:custGeom>
            <a:avLst/>
            <a:gdLst/>
            <a:ahLst/>
            <a:cxnLst/>
            <a:rect r="r" b="b" t="t" l="l"/>
            <a:pathLst>
              <a:path h="434342" w="434342">
                <a:moveTo>
                  <a:pt x="0" y="0"/>
                </a:moveTo>
                <a:lnTo>
                  <a:pt x="434342" y="0"/>
                </a:lnTo>
                <a:lnTo>
                  <a:pt x="434342" y="434341"/>
                </a:lnTo>
                <a:lnTo>
                  <a:pt x="0" y="4343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6435" y="345385"/>
            <a:ext cx="742265" cy="742265"/>
          </a:xfrm>
          <a:custGeom>
            <a:avLst/>
            <a:gdLst/>
            <a:ahLst/>
            <a:cxnLst/>
            <a:rect r="r" b="b" t="t" l="l"/>
            <a:pathLst>
              <a:path h="742265" w="742265">
                <a:moveTo>
                  <a:pt x="0" y="0"/>
                </a:moveTo>
                <a:lnTo>
                  <a:pt x="742265" y="0"/>
                </a:lnTo>
                <a:lnTo>
                  <a:pt x="742265" y="742264"/>
                </a:lnTo>
                <a:lnTo>
                  <a:pt x="0" y="7422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90108" y="7290349"/>
            <a:ext cx="1789958" cy="1757413"/>
          </a:xfrm>
          <a:custGeom>
            <a:avLst/>
            <a:gdLst/>
            <a:ahLst/>
            <a:cxnLst/>
            <a:rect r="r" b="b" t="t" l="l"/>
            <a:pathLst>
              <a:path h="1757413" w="1789958">
                <a:moveTo>
                  <a:pt x="0" y="0"/>
                </a:moveTo>
                <a:lnTo>
                  <a:pt x="1789957" y="0"/>
                </a:lnTo>
                <a:lnTo>
                  <a:pt x="1789957" y="1757413"/>
                </a:lnTo>
                <a:lnTo>
                  <a:pt x="0" y="17574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2283" y="1566381"/>
            <a:ext cx="887220" cy="871089"/>
          </a:xfrm>
          <a:custGeom>
            <a:avLst/>
            <a:gdLst/>
            <a:ahLst/>
            <a:cxnLst/>
            <a:rect r="r" b="b" t="t" l="l"/>
            <a:pathLst>
              <a:path h="871089" w="887220">
                <a:moveTo>
                  <a:pt x="0" y="0"/>
                </a:moveTo>
                <a:lnTo>
                  <a:pt x="887220" y="0"/>
                </a:lnTo>
                <a:lnTo>
                  <a:pt x="887220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998038" y="9391835"/>
            <a:ext cx="4416262" cy="698572"/>
          </a:xfrm>
          <a:custGeom>
            <a:avLst/>
            <a:gdLst/>
            <a:ahLst/>
            <a:cxnLst/>
            <a:rect r="r" b="b" t="t" l="l"/>
            <a:pathLst>
              <a:path h="698572" w="4416262">
                <a:moveTo>
                  <a:pt x="0" y="0"/>
                </a:moveTo>
                <a:lnTo>
                  <a:pt x="4416262" y="0"/>
                </a:lnTo>
                <a:lnTo>
                  <a:pt x="4416262" y="698573"/>
                </a:lnTo>
                <a:lnTo>
                  <a:pt x="0" y="6985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12730348" y="3865168"/>
            <a:ext cx="5979523" cy="4490079"/>
          </a:xfrm>
          <a:custGeom>
            <a:avLst/>
            <a:gdLst/>
            <a:ahLst/>
            <a:cxnLst/>
            <a:rect r="r" b="b" t="t" l="l"/>
            <a:pathLst>
              <a:path h="4490079" w="5979523">
                <a:moveTo>
                  <a:pt x="0" y="0"/>
                </a:moveTo>
                <a:lnTo>
                  <a:pt x="5979523" y="0"/>
                </a:lnTo>
                <a:lnTo>
                  <a:pt x="5979523" y="4490078"/>
                </a:lnTo>
                <a:lnTo>
                  <a:pt x="0" y="44900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020620" y="3470585"/>
            <a:ext cx="3316180" cy="4679424"/>
            <a:chOff x="0" y="0"/>
            <a:chExt cx="660181" cy="93157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0181" cy="931574"/>
            </a:xfrm>
            <a:custGeom>
              <a:avLst/>
              <a:gdLst/>
              <a:ahLst/>
              <a:cxnLst/>
              <a:rect r="r" b="b" t="t" l="l"/>
              <a:pathLst>
                <a:path h="931574" w="660181">
                  <a:moveTo>
                    <a:pt x="0" y="0"/>
                  </a:moveTo>
                  <a:lnTo>
                    <a:pt x="660181" y="0"/>
                  </a:lnTo>
                  <a:lnTo>
                    <a:pt x="660181" y="931574"/>
                  </a:lnTo>
                  <a:lnTo>
                    <a:pt x="0" y="931574"/>
                  </a:lnTo>
                  <a:close/>
                </a:path>
              </a:pathLst>
            </a:custGeom>
            <a:blipFill>
              <a:blip r:embed="rId10"/>
              <a:stretch>
                <a:fillRect l="0" t="-3283" r="0" b="-3283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5592592" y="195486"/>
            <a:ext cx="2512837" cy="892163"/>
          </a:xfrm>
          <a:custGeom>
            <a:avLst/>
            <a:gdLst/>
            <a:ahLst/>
            <a:cxnLst/>
            <a:rect r="r" b="b" t="t" l="l"/>
            <a:pathLst>
              <a:path h="892163" w="2512837">
                <a:moveTo>
                  <a:pt x="0" y="0"/>
                </a:moveTo>
                <a:lnTo>
                  <a:pt x="2512838" y="0"/>
                </a:lnTo>
                <a:lnTo>
                  <a:pt x="2512838" y="892163"/>
                </a:lnTo>
                <a:lnTo>
                  <a:pt x="0" y="89216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14057" y="2664585"/>
            <a:ext cx="3237305" cy="7425822"/>
          </a:xfrm>
          <a:custGeom>
            <a:avLst/>
            <a:gdLst/>
            <a:ahLst/>
            <a:cxnLst/>
            <a:rect r="r" b="b" t="t" l="l"/>
            <a:pathLst>
              <a:path h="7425822" w="3237305">
                <a:moveTo>
                  <a:pt x="0" y="0"/>
                </a:moveTo>
                <a:lnTo>
                  <a:pt x="3237305" y="0"/>
                </a:lnTo>
                <a:lnTo>
                  <a:pt x="3237305" y="7425823"/>
                </a:lnTo>
                <a:lnTo>
                  <a:pt x="0" y="742582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539" t="0" r="-1539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478899" y="1621833"/>
            <a:ext cx="887220" cy="871089"/>
          </a:xfrm>
          <a:custGeom>
            <a:avLst/>
            <a:gdLst/>
            <a:ahLst/>
            <a:cxnLst/>
            <a:rect r="r" b="b" t="t" l="l"/>
            <a:pathLst>
              <a:path h="871089" w="887220">
                <a:moveTo>
                  <a:pt x="0" y="0"/>
                </a:moveTo>
                <a:lnTo>
                  <a:pt x="887220" y="0"/>
                </a:lnTo>
                <a:lnTo>
                  <a:pt x="887220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486732" y="2742705"/>
            <a:ext cx="8252967" cy="6135185"/>
          </a:xfrm>
          <a:custGeom>
            <a:avLst/>
            <a:gdLst/>
            <a:ahLst/>
            <a:cxnLst/>
            <a:rect r="r" b="b" t="t" l="l"/>
            <a:pathLst>
              <a:path h="6135185" w="8252967">
                <a:moveTo>
                  <a:pt x="0" y="0"/>
                </a:moveTo>
                <a:lnTo>
                  <a:pt x="8252968" y="0"/>
                </a:lnTo>
                <a:lnTo>
                  <a:pt x="8252968" y="6135185"/>
                </a:lnTo>
                <a:lnTo>
                  <a:pt x="0" y="613518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456756" y="475473"/>
            <a:ext cx="7707780" cy="655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14"/>
              </a:lnSpc>
              <a:spcBef>
                <a:spcPct val="0"/>
              </a:spcBef>
            </a:pPr>
            <a:r>
              <a:rPr lang="en-US" b="true" sz="473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DOCUMENTATION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58578" y="454645"/>
            <a:ext cx="6798762" cy="676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20"/>
              </a:lnSpc>
              <a:spcBef>
                <a:spcPct val="0"/>
              </a:spcBef>
            </a:pPr>
            <a:r>
              <a:rPr lang="en-US" b="true" sz="483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DESIGN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83799" y="1918375"/>
            <a:ext cx="224189" cy="306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7"/>
              </a:lnSpc>
              <a:spcBef>
                <a:spcPct val="0"/>
              </a:spcBef>
            </a:pPr>
            <a:r>
              <a:rPr lang="en-US" sz="2242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1.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94522" y="1905981"/>
            <a:ext cx="3811192" cy="304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1"/>
              </a:lnSpc>
              <a:spcBef>
                <a:spcPct val="0"/>
              </a:spcBef>
            </a:pPr>
            <a:r>
              <a:rPr lang="en-US" b="true" sz="2133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ACTIVITY DIAGRAM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283971" y="9623763"/>
            <a:ext cx="3129384" cy="263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www.jarvis.com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642344" y="1994202"/>
            <a:ext cx="3811192" cy="304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1"/>
              </a:lnSpc>
              <a:spcBef>
                <a:spcPct val="0"/>
              </a:spcBef>
            </a:pPr>
            <a:r>
              <a:rPr lang="en-US" b="true" sz="2133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ER DIAGRAM</a:t>
            </a:r>
          </a:p>
        </p:txBody>
      </p:sp>
      <p:sp>
        <p:nvSpPr>
          <p:cNvPr name="TextBox 19" id="19"/>
          <p:cNvSpPr txBox="true"/>
          <p:nvPr/>
        </p:nvSpPr>
        <p:spPr>
          <a:xfrm rot="60000">
            <a:off x="5742338" y="1854828"/>
            <a:ext cx="361005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657568"/>
            <a:ext cx="742265" cy="742265"/>
          </a:xfrm>
          <a:custGeom>
            <a:avLst/>
            <a:gdLst/>
            <a:ahLst/>
            <a:cxnLst/>
            <a:rect r="r" b="b" t="t" l="l"/>
            <a:pathLst>
              <a:path h="742265" w="742265">
                <a:moveTo>
                  <a:pt x="0" y="0"/>
                </a:moveTo>
                <a:lnTo>
                  <a:pt x="742265" y="0"/>
                </a:lnTo>
                <a:lnTo>
                  <a:pt x="742265" y="742264"/>
                </a:lnTo>
                <a:lnTo>
                  <a:pt x="0" y="7422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52807" y="3505117"/>
            <a:ext cx="18688947" cy="3721654"/>
            <a:chOff x="0" y="0"/>
            <a:chExt cx="4922192" cy="9801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22192" cy="980189"/>
            </a:xfrm>
            <a:custGeom>
              <a:avLst/>
              <a:gdLst/>
              <a:ahLst/>
              <a:cxnLst/>
              <a:rect r="r" b="b" t="t" l="l"/>
              <a:pathLst>
                <a:path h="980189" w="4922192">
                  <a:moveTo>
                    <a:pt x="0" y="0"/>
                  </a:moveTo>
                  <a:lnTo>
                    <a:pt x="4922192" y="0"/>
                  </a:lnTo>
                  <a:lnTo>
                    <a:pt x="4922192" y="980189"/>
                  </a:lnTo>
                  <a:lnTo>
                    <a:pt x="0" y="980189"/>
                  </a:lnTo>
                  <a:close/>
                </a:path>
              </a:pathLst>
            </a:custGeom>
            <a:gradFill rotWithShape="true">
              <a:gsLst>
                <a:gs pos="0">
                  <a:srgbClr val="131F40">
                    <a:alpha val="75000"/>
                  </a:srgbClr>
                </a:gs>
                <a:gs pos="100000">
                  <a:srgbClr val="3D6D81">
                    <a:alpha val="75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4922192" cy="9516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009688" y="102036"/>
            <a:ext cx="3129384" cy="1111063"/>
          </a:xfrm>
          <a:custGeom>
            <a:avLst/>
            <a:gdLst/>
            <a:ahLst/>
            <a:cxnLst/>
            <a:rect r="r" b="b" t="t" l="l"/>
            <a:pathLst>
              <a:path h="1111063" w="3129384">
                <a:moveTo>
                  <a:pt x="0" y="0"/>
                </a:moveTo>
                <a:lnTo>
                  <a:pt x="3129384" y="0"/>
                </a:lnTo>
                <a:lnTo>
                  <a:pt x="3129384" y="1111063"/>
                </a:lnTo>
                <a:lnTo>
                  <a:pt x="0" y="11110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2769" r="0" b="2769"/>
          <a:stretch>
            <a:fillRect/>
          </a:stretch>
        </p:blipFill>
        <p:spPr>
          <a:xfrm flipH="false" flipV="false" rot="0">
            <a:off x="1518659" y="1801507"/>
            <a:ext cx="15250681" cy="8103324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538944" y="698546"/>
            <a:ext cx="8075962" cy="81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86"/>
              </a:lnSpc>
              <a:spcBef>
                <a:spcPct val="0"/>
              </a:spcBef>
            </a:pPr>
            <a:r>
              <a:rPr lang="en-US" b="true" sz="593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INTERVIEW...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93650" y="634284"/>
            <a:ext cx="4335991" cy="874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0"/>
              </a:lnSpc>
              <a:spcBef>
                <a:spcPct val="0"/>
              </a:spcBef>
            </a:pPr>
            <a:r>
              <a:rPr lang="en-US" b="true" sz="633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START  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35869" y="8916081"/>
            <a:ext cx="3527396" cy="557970"/>
          </a:xfrm>
          <a:custGeom>
            <a:avLst/>
            <a:gdLst/>
            <a:ahLst/>
            <a:cxnLst/>
            <a:rect r="r" b="b" t="t" l="l"/>
            <a:pathLst>
              <a:path h="557970" w="3527396">
                <a:moveTo>
                  <a:pt x="0" y="0"/>
                </a:moveTo>
                <a:lnTo>
                  <a:pt x="3527396" y="0"/>
                </a:lnTo>
                <a:lnTo>
                  <a:pt x="3527396" y="557970"/>
                </a:lnTo>
                <a:lnTo>
                  <a:pt x="0" y="557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0301" y="704915"/>
            <a:ext cx="5575772" cy="1399012"/>
          </a:xfrm>
          <a:custGeom>
            <a:avLst/>
            <a:gdLst/>
            <a:ahLst/>
            <a:cxnLst/>
            <a:rect r="r" b="b" t="t" l="l"/>
            <a:pathLst>
              <a:path h="1399012" w="5575772">
                <a:moveTo>
                  <a:pt x="0" y="0"/>
                </a:moveTo>
                <a:lnTo>
                  <a:pt x="5575772" y="0"/>
                </a:lnTo>
                <a:lnTo>
                  <a:pt x="5575772" y="1399011"/>
                </a:lnTo>
                <a:lnTo>
                  <a:pt x="0" y="13990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200474" y="4854865"/>
            <a:ext cx="18688947" cy="2338509"/>
            <a:chOff x="0" y="0"/>
            <a:chExt cx="4922192" cy="61590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922192" cy="615904"/>
            </a:xfrm>
            <a:custGeom>
              <a:avLst/>
              <a:gdLst/>
              <a:ahLst/>
              <a:cxnLst/>
              <a:rect r="r" b="b" t="t" l="l"/>
              <a:pathLst>
                <a:path h="615904" w="4922192">
                  <a:moveTo>
                    <a:pt x="0" y="0"/>
                  </a:moveTo>
                  <a:lnTo>
                    <a:pt x="4922192" y="0"/>
                  </a:lnTo>
                  <a:lnTo>
                    <a:pt x="4922192" y="615904"/>
                  </a:lnTo>
                  <a:lnTo>
                    <a:pt x="0" y="615904"/>
                  </a:lnTo>
                  <a:close/>
                </a:path>
              </a:pathLst>
            </a:custGeom>
            <a:gradFill rotWithShape="true">
              <a:gsLst>
                <a:gs pos="0">
                  <a:srgbClr val="131F40">
                    <a:alpha val="75000"/>
                  </a:srgbClr>
                </a:gs>
                <a:gs pos="100000">
                  <a:srgbClr val="3D6D81">
                    <a:alpha val="75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28575"/>
              <a:ext cx="4922192" cy="5873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1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30301" y="2712610"/>
            <a:ext cx="887220" cy="871089"/>
          </a:xfrm>
          <a:custGeom>
            <a:avLst/>
            <a:gdLst/>
            <a:ahLst/>
            <a:cxnLst/>
            <a:rect r="r" b="b" t="t" l="l"/>
            <a:pathLst>
              <a:path h="871089" w="887220">
                <a:moveTo>
                  <a:pt x="0" y="0"/>
                </a:moveTo>
                <a:lnTo>
                  <a:pt x="887220" y="0"/>
                </a:lnTo>
                <a:lnTo>
                  <a:pt x="887220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30301" y="5102992"/>
            <a:ext cx="887220" cy="871089"/>
          </a:xfrm>
          <a:custGeom>
            <a:avLst/>
            <a:gdLst/>
            <a:ahLst/>
            <a:cxnLst/>
            <a:rect r="r" b="b" t="t" l="l"/>
            <a:pathLst>
              <a:path h="871089" w="887220">
                <a:moveTo>
                  <a:pt x="0" y="0"/>
                </a:moveTo>
                <a:lnTo>
                  <a:pt x="887220" y="0"/>
                </a:lnTo>
                <a:lnTo>
                  <a:pt x="887220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30301" y="7514166"/>
            <a:ext cx="887220" cy="871089"/>
          </a:xfrm>
          <a:custGeom>
            <a:avLst/>
            <a:gdLst/>
            <a:ahLst/>
            <a:cxnLst/>
            <a:rect r="r" b="b" t="t" l="l"/>
            <a:pathLst>
              <a:path h="871089" w="887220">
                <a:moveTo>
                  <a:pt x="0" y="0"/>
                </a:moveTo>
                <a:lnTo>
                  <a:pt x="887220" y="0"/>
                </a:lnTo>
                <a:lnTo>
                  <a:pt x="887220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975973" y="195486"/>
            <a:ext cx="2154278" cy="764859"/>
          </a:xfrm>
          <a:custGeom>
            <a:avLst/>
            <a:gdLst/>
            <a:ahLst/>
            <a:cxnLst/>
            <a:rect r="r" b="b" t="t" l="l"/>
            <a:pathLst>
              <a:path h="764859" w="2154278">
                <a:moveTo>
                  <a:pt x="0" y="0"/>
                </a:moveTo>
                <a:lnTo>
                  <a:pt x="2154278" y="0"/>
                </a:lnTo>
                <a:lnTo>
                  <a:pt x="2154278" y="764859"/>
                </a:lnTo>
                <a:lnTo>
                  <a:pt x="0" y="7648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79308" y="8995008"/>
            <a:ext cx="3129384" cy="263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www.jarvis.com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28835" y="1176882"/>
            <a:ext cx="6182451" cy="502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8"/>
              </a:lnSpc>
              <a:spcBef>
                <a:spcPct val="0"/>
              </a:spcBef>
            </a:pPr>
            <a:r>
              <a:rPr lang="en-US" b="true" sz="363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CLUSION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14574" y="1164690"/>
            <a:ext cx="2876556" cy="53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6"/>
              </a:lnSpc>
              <a:spcBef>
                <a:spcPct val="0"/>
              </a:spcBef>
            </a:pPr>
            <a:r>
              <a:rPr lang="en-US" b="true" sz="393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CON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030796"/>
            <a:ext cx="283352" cy="295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9"/>
              </a:lnSpc>
              <a:spcBef>
                <a:spcPct val="0"/>
              </a:spcBef>
            </a:pPr>
            <a:r>
              <a:rPr lang="en-US" sz="21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1.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08868" y="2731660"/>
            <a:ext cx="5834501" cy="304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1"/>
              </a:lnSpc>
              <a:spcBef>
                <a:spcPct val="0"/>
              </a:spcBef>
            </a:pPr>
            <a:r>
              <a:rPr lang="en-US" b="true" sz="2133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REAL TIME MOCK INTERVIEW SIMULATION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24615" y="3511165"/>
            <a:ext cx="5554693" cy="867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7"/>
              </a:lnSpc>
              <a:spcBef>
                <a:spcPct val="0"/>
              </a:spcBef>
            </a:pPr>
            <a:r>
              <a:rPr lang="en-US" b="true" sz="2157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JARVIS effectively replicates real interview experiences using voice and webcam features.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5455244"/>
            <a:ext cx="283352" cy="263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2.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03215" y="5162550"/>
            <a:ext cx="5376093" cy="304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1"/>
              </a:lnSpc>
              <a:spcBef>
                <a:spcPct val="0"/>
              </a:spcBef>
            </a:pPr>
            <a:r>
              <a:rPr lang="en-US" b="true" sz="2133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INTELLIGENT FEEDBACK MECHANISM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203215" y="5849453"/>
            <a:ext cx="4997534" cy="846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1"/>
              </a:lnSpc>
              <a:spcBef>
                <a:spcPct val="0"/>
              </a:spcBef>
            </a:pPr>
            <a:r>
              <a:rPr lang="en-US" b="true" sz="2058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AI powered analysis helps user improve by evaluating fluency, accuracy and relevance.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2235" y="7832352"/>
            <a:ext cx="283352" cy="263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3.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024615" y="7374436"/>
            <a:ext cx="5176134" cy="304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1"/>
              </a:lnSpc>
              <a:spcBef>
                <a:spcPct val="0"/>
              </a:spcBef>
            </a:pPr>
            <a:r>
              <a:rPr lang="en-US" b="true" sz="2133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SEAMLESS USER EXPERIENCE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024615" y="7929262"/>
            <a:ext cx="5176134" cy="569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1"/>
              </a:lnSpc>
              <a:spcBef>
                <a:spcPct val="0"/>
              </a:spcBef>
            </a:pPr>
            <a:r>
              <a:rPr lang="en-US" b="true" sz="2058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Built with NextJS, Drizzle ORM, Clerk ensuring fast and secure performance.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9995947" y="704915"/>
            <a:ext cx="5783713" cy="1451186"/>
          </a:xfrm>
          <a:custGeom>
            <a:avLst/>
            <a:gdLst/>
            <a:ahLst/>
            <a:cxnLst/>
            <a:rect r="r" b="b" t="t" l="l"/>
            <a:pathLst>
              <a:path h="1451186" w="5783713">
                <a:moveTo>
                  <a:pt x="0" y="0"/>
                </a:moveTo>
                <a:lnTo>
                  <a:pt x="5783714" y="0"/>
                </a:lnTo>
                <a:lnTo>
                  <a:pt x="5783714" y="1451186"/>
                </a:lnTo>
                <a:lnTo>
                  <a:pt x="0" y="14511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0463265" y="1167357"/>
            <a:ext cx="2876556" cy="447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4"/>
              </a:lnSpc>
              <a:spcBef>
                <a:spcPct val="0"/>
              </a:spcBef>
            </a:pPr>
            <a:r>
              <a:rPr lang="en-US" b="true" sz="323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FUTURE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480494" y="1173897"/>
            <a:ext cx="6182451" cy="425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2"/>
              </a:lnSpc>
              <a:spcBef>
                <a:spcPct val="0"/>
              </a:spcBef>
            </a:pPr>
            <a:r>
              <a:rPr lang="en-US" b="true" sz="303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ENHACEMENTS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152302" y="7626413"/>
            <a:ext cx="6589445" cy="283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55"/>
              </a:lnSpc>
              <a:spcBef>
                <a:spcPct val="0"/>
              </a:spcBef>
            </a:pPr>
            <a:r>
              <a:rPr lang="en-US" b="true" sz="2033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DYNAMIC INTERVIEW AGENTS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152302" y="5345229"/>
            <a:ext cx="5165835" cy="304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1"/>
              </a:lnSpc>
              <a:spcBef>
                <a:spcPct val="0"/>
              </a:spcBef>
            </a:pPr>
            <a:r>
              <a:rPr lang="en-US" b="true" sz="2133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RESUME BASED QUESTIONS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042594" y="2788139"/>
            <a:ext cx="5663338" cy="304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1"/>
              </a:lnSpc>
              <a:spcBef>
                <a:spcPct val="0"/>
              </a:spcBef>
            </a:pPr>
            <a:r>
              <a:rPr lang="en-US" b="true" sz="2133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MOCK CODING INTERVIEW ADD-ON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9859397" y="7517224"/>
            <a:ext cx="887220" cy="871089"/>
          </a:xfrm>
          <a:custGeom>
            <a:avLst/>
            <a:gdLst/>
            <a:ahLst/>
            <a:cxnLst/>
            <a:rect r="r" b="b" t="t" l="l"/>
            <a:pathLst>
              <a:path h="871089" w="887220">
                <a:moveTo>
                  <a:pt x="0" y="0"/>
                </a:moveTo>
                <a:lnTo>
                  <a:pt x="887220" y="0"/>
                </a:lnTo>
                <a:lnTo>
                  <a:pt x="887220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9821472" y="2657221"/>
            <a:ext cx="887220" cy="871089"/>
          </a:xfrm>
          <a:custGeom>
            <a:avLst/>
            <a:gdLst/>
            <a:ahLst/>
            <a:cxnLst/>
            <a:rect r="r" b="b" t="t" l="l"/>
            <a:pathLst>
              <a:path h="871089" w="887220">
                <a:moveTo>
                  <a:pt x="0" y="0"/>
                </a:moveTo>
                <a:lnTo>
                  <a:pt x="887220" y="0"/>
                </a:lnTo>
                <a:lnTo>
                  <a:pt x="887220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9877979" y="5248925"/>
            <a:ext cx="887220" cy="871089"/>
          </a:xfrm>
          <a:custGeom>
            <a:avLst/>
            <a:gdLst/>
            <a:ahLst/>
            <a:cxnLst/>
            <a:rect r="r" b="b" t="t" l="l"/>
            <a:pathLst>
              <a:path h="871089" w="887220">
                <a:moveTo>
                  <a:pt x="0" y="0"/>
                </a:moveTo>
                <a:lnTo>
                  <a:pt x="887221" y="0"/>
                </a:lnTo>
                <a:lnTo>
                  <a:pt x="887221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0265082" y="7832352"/>
            <a:ext cx="283352" cy="263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3.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179914" y="2975417"/>
            <a:ext cx="283352" cy="263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1.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265082" y="5567111"/>
            <a:ext cx="283352" cy="263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2.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152302" y="8096269"/>
            <a:ext cx="6154700" cy="116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5"/>
              </a:lnSpc>
            </a:pPr>
            <a:r>
              <a:rPr lang="en-US" sz="2146" b="true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Agents which act like real interviewer, adjusts questions based on user answers.</a:t>
            </a:r>
          </a:p>
          <a:p>
            <a:pPr algn="l">
              <a:lnSpc>
                <a:spcPts val="2275"/>
              </a:lnSpc>
            </a:pPr>
          </a:p>
          <a:p>
            <a:pPr algn="l">
              <a:lnSpc>
                <a:spcPts val="2275"/>
              </a:lnSpc>
              <a:spcBef>
                <a:spcPct val="0"/>
              </a:spcBef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11042594" y="3427624"/>
            <a:ext cx="6216706" cy="1248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3"/>
              </a:lnSpc>
            </a:pPr>
            <a:r>
              <a:rPr lang="en-US" sz="2314" b="true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Adding code editor, Real time compiler would help interviewers analyze the candidates on different parameters.</a:t>
            </a:r>
          </a:p>
          <a:p>
            <a:pPr algn="l">
              <a:lnSpc>
                <a:spcPts val="2453"/>
              </a:lnSpc>
              <a:spcBef>
                <a:spcPct val="0"/>
              </a:spcBef>
            </a:pPr>
          </a:p>
        </p:txBody>
      </p:sp>
      <p:sp>
        <p:nvSpPr>
          <p:cNvPr name="TextBox 37" id="37"/>
          <p:cNvSpPr txBox="true"/>
          <p:nvPr/>
        </p:nvSpPr>
        <p:spPr>
          <a:xfrm rot="0">
            <a:off x="11152302" y="5954656"/>
            <a:ext cx="5685910" cy="846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1"/>
              </a:lnSpc>
              <a:spcBef>
                <a:spcPct val="0"/>
              </a:spcBef>
            </a:pPr>
            <a:r>
              <a:rPr lang="en-US" b="true" sz="2058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Plan to add Resume as Input so the questions are generated on the basis of Resume and the projects.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984803" y="-1314334"/>
            <a:ext cx="8318394" cy="13299759"/>
          </a:xfrm>
          <a:custGeom>
            <a:avLst/>
            <a:gdLst/>
            <a:ahLst/>
            <a:cxnLst/>
            <a:rect r="r" b="b" t="t" l="l"/>
            <a:pathLst>
              <a:path h="13299759" w="8318394">
                <a:moveTo>
                  <a:pt x="0" y="0"/>
                </a:moveTo>
                <a:lnTo>
                  <a:pt x="8318394" y="0"/>
                </a:lnTo>
                <a:lnTo>
                  <a:pt x="8318394" y="13299759"/>
                </a:lnTo>
                <a:lnTo>
                  <a:pt x="0" y="132997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35869" y="7590240"/>
            <a:ext cx="4416262" cy="698572"/>
          </a:xfrm>
          <a:custGeom>
            <a:avLst/>
            <a:gdLst/>
            <a:ahLst/>
            <a:cxnLst/>
            <a:rect r="r" b="b" t="t" l="l"/>
            <a:pathLst>
              <a:path h="698572" w="4416262">
                <a:moveTo>
                  <a:pt x="0" y="0"/>
                </a:moveTo>
                <a:lnTo>
                  <a:pt x="4416262" y="0"/>
                </a:lnTo>
                <a:lnTo>
                  <a:pt x="4416262" y="698572"/>
                </a:lnTo>
                <a:lnTo>
                  <a:pt x="0" y="6985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94121" y="857710"/>
            <a:ext cx="1789958" cy="1757413"/>
          </a:xfrm>
          <a:custGeom>
            <a:avLst/>
            <a:gdLst/>
            <a:ahLst/>
            <a:cxnLst/>
            <a:rect r="r" b="b" t="t" l="l"/>
            <a:pathLst>
              <a:path h="1757413" w="1789958">
                <a:moveTo>
                  <a:pt x="0" y="0"/>
                </a:moveTo>
                <a:lnTo>
                  <a:pt x="1789958" y="0"/>
                </a:lnTo>
                <a:lnTo>
                  <a:pt x="1789958" y="1757413"/>
                </a:lnTo>
                <a:lnTo>
                  <a:pt x="0" y="17574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579308" y="1823615"/>
            <a:ext cx="3129384" cy="1111063"/>
          </a:xfrm>
          <a:custGeom>
            <a:avLst/>
            <a:gdLst/>
            <a:ahLst/>
            <a:cxnLst/>
            <a:rect r="r" b="b" t="t" l="l"/>
            <a:pathLst>
              <a:path h="1111063" w="3129384">
                <a:moveTo>
                  <a:pt x="0" y="0"/>
                </a:moveTo>
                <a:lnTo>
                  <a:pt x="3129384" y="0"/>
                </a:lnTo>
                <a:lnTo>
                  <a:pt x="3129384" y="1111063"/>
                </a:lnTo>
                <a:lnTo>
                  <a:pt x="0" y="11110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595089" y="4598153"/>
            <a:ext cx="5097823" cy="163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23"/>
              </a:lnSpc>
              <a:spcBef>
                <a:spcPct val="0"/>
              </a:spcBef>
            </a:pPr>
            <a:r>
              <a:rPr lang="en-US" b="true" sz="11814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YOU!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45623" y="3359600"/>
            <a:ext cx="5796755" cy="163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23"/>
              </a:lnSpc>
              <a:spcBef>
                <a:spcPct val="0"/>
              </a:spcBef>
            </a:pPr>
            <a:r>
              <a:rPr lang="en-US" b="true" sz="11814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THANK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766982" y="6244387"/>
            <a:ext cx="8754036" cy="721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3"/>
              </a:lnSpc>
            </a:pPr>
            <a:r>
              <a:rPr lang="en-US" sz="255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We appreciate your interest in JARVIS.</a:t>
            </a:r>
          </a:p>
          <a:p>
            <a:pPr algn="ctr">
              <a:lnSpc>
                <a:spcPts val="2703"/>
              </a:lnSpc>
              <a:spcBef>
                <a:spcPct val="0"/>
              </a:spcBef>
            </a:pPr>
            <a:r>
              <a:rPr lang="en-US" sz="255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Looking forward to enhancing interview prepartion with AI.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79308" y="7809769"/>
            <a:ext cx="3129384" cy="263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www.jarvis.com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DAGlrHaq4Uc</dc:identifier>
  <dcterms:modified xsi:type="dcterms:W3CDTF">2011-08-01T06:04:30Z</dcterms:modified>
  <cp:revision>1</cp:revision>
  <dc:title>Blue Modern AI Technology Presentation</dc:title>
</cp:coreProperties>
</file>